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60" r:id="rId5"/>
    <p:sldId id="261" r:id="rId6"/>
    <p:sldId id="271" r:id="rId7"/>
    <p:sldId id="272" r:id="rId8"/>
    <p:sldId id="273" r:id="rId9"/>
    <p:sldId id="262" r:id="rId10"/>
    <p:sldId id="265" r:id="rId11"/>
    <p:sldId id="266" r:id="rId12"/>
    <p:sldId id="25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7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C0FEA-3283-45CD-BB00-A4EE3DD6B0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68E50B-9A0C-4CEB-9E4E-E4A7E4F9F8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AAD53-F4DD-4EF7-8AEE-30E405DAF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C5352-8FA1-4F6B-8AFF-969375866224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0C2EC-4E65-4E16-BB67-ED2503C7C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E9221-C16B-4131-9959-3760BAF83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8ABDE-DBF7-4ED2-8176-1CD653CD61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9554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F1B87-9205-4B6D-9A43-F33DB590D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346217-1A1C-426D-87ED-999C3AE326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1A3C3-2BAB-42E2-8022-2148CB90C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C5352-8FA1-4F6B-8AFF-969375866224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D171F-C222-4D1E-8BB3-BA261B4C1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F665C-1BFE-4C23-AE23-7DE585BD9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8ABDE-DBF7-4ED2-8176-1CD653CD61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5695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C803A2-FA56-4A5C-ADE5-727DEF895B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DC66AC-B443-4745-A3A0-4A9C560398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DC4ED-9915-4001-B314-C30FE5842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C5352-8FA1-4F6B-8AFF-969375866224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E69C1-73CA-4066-AD75-DBA0A6501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205BD-EBC3-4B63-9FD3-21237D647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8ABDE-DBF7-4ED2-8176-1CD653CD61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024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3B412-F1FA-4862-8820-802E97C70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C2E41-EDEA-41F3-9DE6-124F3F273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57B82-A479-4BF2-AB57-D91BF2097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C5352-8FA1-4F6B-8AFF-969375866224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4B87E-A1CE-4FA6-8EBB-3AD9C667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1F3C5-BF32-40F0-B41C-33AACABD1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8ABDE-DBF7-4ED2-8176-1CD653CD61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444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584C-0587-4DFF-A800-D1665D9B2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09153-3BB3-4867-90A2-190E00D0C5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B570AB-B8C4-4DA7-BC28-155390228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C5352-8FA1-4F6B-8AFF-969375866224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B3654-57C7-4C5F-A688-D22CE7E4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DA1C16-52ED-4C19-BB73-34CE240F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8ABDE-DBF7-4ED2-8176-1CD653CD61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918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44C41-C8ED-4A78-A6C0-061F49DBC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B7CF3-2295-48EC-9443-5F23D6E3AD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7F5231-9B5D-4591-808C-6EEDAD1D74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A67C40-AEFD-4E24-A910-BAF9E71A5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C5352-8FA1-4F6B-8AFF-969375866224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DFA64D-35BC-4B82-8A95-602540D4A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DCBD01-D657-40EB-B1EC-5E8DC3561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8ABDE-DBF7-4ED2-8176-1CD653CD61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8574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671E4-20D0-4BD9-91D6-BF39FD241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1D1FA-CB61-4FE3-87BE-BCB3D5B40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87185E-D4F4-4347-AC25-10C9629D27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B7C175-5239-490C-A66D-E223AEBE70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AA1768-5B70-4E28-94B6-EE54FE754C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FFA0C9-3BE6-402D-8849-147A801B5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C5352-8FA1-4F6B-8AFF-969375866224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769ED6-2FE8-4FBF-8576-F1C1AB13E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F5F25D-C1F3-4F02-B469-AD1C27CD5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8ABDE-DBF7-4ED2-8176-1CD653CD61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9371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781F0-949B-41B8-8663-97512EA9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A7D9E6-8E1C-431F-A1DF-F2D3273B2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C5352-8FA1-4F6B-8AFF-969375866224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5825A3-ED0F-405B-8EE5-86A329C44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2C8C8B-A6DA-4007-87BD-C908F0287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8ABDE-DBF7-4ED2-8176-1CD653CD61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513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71975B-8B97-4200-81F9-A53E1CB77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C5352-8FA1-4F6B-8AFF-969375866224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B42162-40D2-4AC6-BD03-7E5751486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FE465-9EF7-4B6A-9BFE-AD8C6D8EC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8ABDE-DBF7-4ED2-8176-1CD653CD61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8713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B0D36-B3E5-4940-999B-3FEDCF7A5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4DE7B-F16A-40BF-A8BF-075EAA0A3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C0012D-B97C-4DB9-9373-9CA94F871C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BB78D-1DB0-4247-8C61-302E5313C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C5352-8FA1-4F6B-8AFF-969375866224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E50579-36A2-4E03-9212-D108136B7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520842-7D74-4EE1-BAB2-D5684EF91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8ABDE-DBF7-4ED2-8176-1CD653CD61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428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CB3C7-C503-4C9B-BA31-94FF13F4A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80D1F8-FBB7-4B5B-814F-5F5739A420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6E17E0-9AEB-404D-8EB1-77F49AF3AC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8700FF-289B-4B00-9BC7-BE2383B9F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C5352-8FA1-4F6B-8AFF-969375866224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F98117-7EB2-438E-B768-607D83350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9F8420-46CC-41CB-BDA2-758130D66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8ABDE-DBF7-4ED2-8176-1CD653CD61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674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A24134-9CB9-4A8D-ADCB-BEC33D203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D82C1-748C-42A0-8A82-5566882E1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41384B-1C23-4F05-AB1C-3658F05359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5352-8FA1-4F6B-8AFF-969375866224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043F6-0C0D-475B-96AD-9C8617DA8A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12CC2-9284-428E-BFCD-17570C8DB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8ABDE-DBF7-4ED2-8176-1CD653CD61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3495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yDblctAdaw" TargetMode="External"/><Relationship Id="rId2" Type="http://schemas.openxmlformats.org/officeDocument/2006/relationships/hyperlink" Target="https://www.youtube.com/watch?v=hmV8tUExz6Y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sie.nuk.edu.tw/~ayen/teach/ar/ref/Tangible%20Augmented%20Reality.pdf" TargetMode="External"/><Relationship Id="rId3" Type="http://schemas.openxmlformats.org/officeDocument/2006/relationships/hyperlink" Target="https://youtu.be/srcVg142yCQ" TargetMode="External"/><Relationship Id="rId7" Type="http://schemas.openxmlformats.org/officeDocument/2006/relationships/hyperlink" Target="http://www.daenet.de/#/Home" TargetMode="External"/><Relationship Id="rId2" Type="http://schemas.openxmlformats.org/officeDocument/2006/relationships/hyperlink" Target="https://twitter.com/crowbargord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ribbble.com/shots/1479927-Hand-Gesture-Pack" TargetMode="External"/><Relationship Id="rId11" Type="http://schemas.openxmlformats.org/officeDocument/2006/relationships/hyperlink" Target="https://experiments.withgoogle.com/ar/hidden-world" TargetMode="External"/><Relationship Id="rId5" Type="http://schemas.openxmlformats.org/officeDocument/2006/relationships/hyperlink" Target="http://www.oddcast.com/technologies/voicerecognition/" TargetMode="External"/><Relationship Id="rId10" Type="http://schemas.openxmlformats.org/officeDocument/2006/relationships/hyperlink" Target="https://en.wikipedia.org/wiki/File:Pok%C3%A9mon_Go_-_screenshot_of_map.png" TargetMode="External"/><Relationship Id="rId4" Type="http://schemas.openxmlformats.org/officeDocument/2006/relationships/hyperlink" Target="http://street-fighter-sprites.wikia.com/wiki/Category:Street_Fighter_II_series_Icons" TargetMode="External"/><Relationship Id="rId9" Type="http://schemas.openxmlformats.org/officeDocument/2006/relationships/hyperlink" Target="https://arxiv.org/pdf/1603.02642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59C4E31-DBAB-45E0-B3D1-F1229FF5B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0" y="290147"/>
            <a:ext cx="3997637" cy="3997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FF1D75-AB54-4A96-AB18-2120D48D1B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1140347"/>
            <a:ext cx="5455917" cy="23324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1A93CF-460E-4A62-A901-4C393EA886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538" y="4756638"/>
            <a:ext cx="11139854" cy="930447"/>
          </a:xfrm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DS ISO 1" panose="02000506000000020003" pitchFamily="50" charset="0"/>
              </a:rPr>
              <a:t>Welcome, Player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DC7060-897E-4A0A-83A8-534BF948F5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9362" y="5815698"/>
            <a:ext cx="9144000" cy="420001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DS ISO 1" panose="02000506000000020003" pitchFamily="50" charset="0"/>
              </a:rPr>
              <a:t>Ludwik Bacmaga, Arnold Bukachi, Chun lee</a:t>
            </a:r>
          </a:p>
        </p:txBody>
      </p:sp>
    </p:spTree>
    <p:extLst>
      <p:ext uri="{BB962C8B-B14F-4D97-AF65-F5344CB8AC3E}">
        <p14:creationId xmlns:p14="http://schemas.microsoft.com/office/powerpoint/2010/main" val="1112454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859BA1E-EA13-4234-801C-4CFA3F10AC9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3614" y="1701532"/>
            <a:ext cx="10413714" cy="0"/>
          </a:xfrm>
          <a:prstGeom prst="line">
            <a:avLst/>
          </a:prstGeom>
          <a:ln>
            <a:solidFill>
              <a:srgbClr val="8773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70BE8DF-7B94-436B-8F1F-E9E8A36F2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49128" cy="1212315"/>
          </a:xfrm>
        </p:spPr>
        <p:txBody>
          <a:bodyPr anchor="b">
            <a:normAutofit/>
          </a:bodyPr>
          <a:lstStyle/>
          <a:p>
            <a:r>
              <a:rPr lang="en-GB" sz="4000" dirty="0">
                <a:latin typeface="DS ISO 1" panose="02000506000000020003" pitchFamily="50" charset="0"/>
              </a:rPr>
              <a:t>Tech Demo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67DFE6E-A359-4501-AD43-7BAE3B9BD541}"/>
              </a:ext>
            </a:extLst>
          </p:cNvPr>
          <p:cNvSpPr txBox="1">
            <a:spLocks/>
          </p:cNvSpPr>
          <p:nvPr/>
        </p:nvSpPr>
        <p:spPr>
          <a:xfrm>
            <a:off x="922671" y="199560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GB" sz="36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853DB42-9CEF-4859-B4D5-7475C8A5D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GB" dirty="0" smtClean="0">
              <a:hlinkClick r:id="rId2"/>
            </a:endParaRPr>
          </a:p>
          <a:p>
            <a:r>
              <a:rPr lang="en-GB" dirty="0" smtClean="0"/>
              <a:t>TUI Controller           </a:t>
            </a:r>
            <a:r>
              <a:rPr lang="en-GB" dirty="0" smtClean="0">
                <a:hlinkClick r:id="rId2"/>
              </a:rPr>
              <a:t>https</a:t>
            </a:r>
            <a:r>
              <a:rPr lang="en-GB" dirty="0">
                <a:hlinkClick r:id="rId2"/>
              </a:rPr>
              <a:t>://</a:t>
            </a:r>
            <a:r>
              <a:rPr lang="en-GB" dirty="0" smtClean="0">
                <a:hlinkClick r:id="rId2"/>
              </a:rPr>
              <a:t>www.youtube.com/watch?v=hmV8tUExz6Y</a:t>
            </a:r>
            <a:endParaRPr lang="en-GB" dirty="0" smtClean="0"/>
          </a:p>
          <a:p>
            <a:r>
              <a:rPr lang="en-GB" dirty="0"/>
              <a:t>ARKit Boundary drawing </a:t>
            </a:r>
            <a:r>
              <a:rPr lang="en-GB" dirty="0" smtClean="0"/>
              <a:t>and modifying </a:t>
            </a:r>
            <a:r>
              <a:rPr lang="en-GB" dirty="0" smtClean="0">
                <a:hlinkClick r:id="rId3"/>
              </a:rPr>
              <a:t>https</a:t>
            </a:r>
            <a:r>
              <a:rPr lang="en-GB" dirty="0">
                <a:hlinkClick r:id="rId3"/>
              </a:rPr>
              <a:t>://</a:t>
            </a:r>
            <a:r>
              <a:rPr lang="en-GB" dirty="0" smtClean="0">
                <a:hlinkClick r:id="rId3"/>
              </a:rPr>
              <a:t>www.youtube.com/watch?v=oyDblctAdaw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478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859BA1E-EA13-4234-801C-4CFA3F10AC9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3614" y="1701532"/>
            <a:ext cx="10413714" cy="0"/>
          </a:xfrm>
          <a:prstGeom prst="line">
            <a:avLst/>
          </a:prstGeom>
          <a:ln>
            <a:solidFill>
              <a:srgbClr val="8773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70BE8DF-7B94-436B-8F1F-E9E8A36F2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49128" cy="1212315"/>
          </a:xfrm>
        </p:spPr>
        <p:txBody>
          <a:bodyPr anchor="b">
            <a:normAutofit/>
          </a:bodyPr>
          <a:lstStyle/>
          <a:p>
            <a:r>
              <a:rPr lang="en-GB" sz="4000" dirty="0">
                <a:latin typeface="DS ISO 1" panose="02000506000000020003" pitchFamily="50" charset="0"/>
              </a:rPr>
              <a:t>Thanks!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67DFE6E-A359-4501-AD43-7BAE3B9BD541}"/>
              </a:ext>
            </a:extLst>
          </p:cNvPr>
          <p:cNvSpPr txBox="1">
            <a:spLocks/>
          </p:cNvSpPr>
          <p:nvPr/>
        </p:nvSpPr>
        <p:spPr>
          <a:xfrm>
            <a:off x="922671" y="199560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GB" sz="3600" dirty="0"/>
              <a:t/>
            </a:r>
            <a:br>
              <a:rPr lang="en-GB" sz="3600" dirty="0"/>
            </a:br>
            <a:r>
              <a:rPr lang="en-GB" sz="3600" dirty="0"/>
              <a:t>Dzięki!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GB" sz="3600" dirty="0"/>
              <a:t/>
            </a:r>
            <a:br>
              <a:rPr lang="en-GB" sz="3600" dirty="0"/>
            </a:br>
            <a:r>
              <a:rPr lang="en-GB" sz="3600" dirty="0"/>
              <a:t>Asante!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ja-JP" altLang="en-US" sz="3600" dirty="0"/>
              <a:t/>
            </a:r>
            <a:br>
              <a:rPr lang="ja-JP" altLang="en-US" sz="3600" dirty="0"/>
            </a:br>
            <a:r>
              <a:rPr lang="zh-HK" altLang="en-US" sz="3600" dirty="0" smtClean="0"/>
              <a:t>謝謝</a:t>
            </a:r>
            <a:r>
              <a:rPr lang="en-GB" altLang="ja-JP" sz="3600" dirty="0" smtClean="0"/>
              <a:t>!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24838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1B7F1-BB40-4F28-B5B4-53139D2F2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DS ISO 1" panose="02000506000000020003" pitchFamily="50" charset="0"/>
              </a:rPr>
              <a:t>Shout Outs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36116-484D-470D-80BA-B4F4EE834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14957" cy="435133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n-GB" sz="2100" dirty="0">
                <a:hlinkClick r:id="rId2"/>
              </a:rPr>
              <a:t>https://twitter.com/crowbargordon</a:t>
            </a:r>
            <a:r>
              <a:rPr lang="en-GB" sz="2100" dirty="0"/>
              <a:t> (Gordon Freeman)</a:t>
            </a:r>
          </a:p>
          <a:p>
            <a:pPr>
              <a:lnSpc>
                <a:spcPct val="150000"/>
              </a:lnSpc>
            </a:pPr>
            <a:r>
              <a:rPr lang="en-GB" sz="2100" dirty="0">
                <a:hlinkClick r:id="rId3"/>
              </a:rPr>
              <a:t>https://youtu.be/srcVg142yCQ</a:t>
            </a:r>
            <a:r>
              <a:rPr lang="en-GB" sz="2100" dirty="0"/>
              <a:t> (Philbert Stowlove)</a:t>
            </a:r>
          </a:p>
          <a:p>
            <a:pPr>
              <a:lnSpc>
                <a:spcPct val="150000"/>
              </a:lnSpc>
            </a:pPr>
            <a:r>
              <a:rPr lang="en-GB" sz="2100" dirty="0">
                <a:hlinkClick r:id="rId4"/>
              </a:rPr>
              <a:t>http://street-fighter-sprites.wikia.com/wiki/Category:Street_Fighter_II_series_Icons</a:t>
            </a:r>
            <a:r>
              <a:rPr lang="en-GB" sz="2100" dirty="0"/>
              <a:t> (Chun Li</a:t>
            </a:r>
            <a:r>
              <a:rPr lang="en-GB" sz="21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GB" sz="2100" dirty="0">
                <a:hlinkClick r:id="rId5"/>
              </a:rPr>
              <a:t>http://www.oddcast.com/technologies/voicerecognition</a:t>
            </a:r>
            <a:r>
              <a:rPr lang="en-GB" sz="2100" dirty="0" smtClean="0">
                <a:hlinkClick r:id="rId5"/>
              </a:rPr>
              <a:t>/</a:t>
            </a:r>
            <a:r>
              <a:rPr lang="en-GB" sz="2100" dirty="0" smtClean="0"/>
              <a:t> (Voice Recognition)</a:t>
            </a:r>
          </a:p>
          <a:p>
            <a:pPr>
              <a:lnSpc>
                <a:spcPct val="150000"/>
              </a:lnSpc>
            </a:pPr>
            <a:r>
              <a:rPr lang="en-GB" sz="2100" dirty="0">
                <a:hlinkClick r:id="rId6"/>
              </a:rPr>
              <a:t>https://</a:t>
            </a:r>
            <a:r>
              <a:rPr lang="en-GB" sz="2100" dirty="0" smtClean="0">
                <a:hlinkClick r:id="rId6"/>
              </a:rPr>
              <a:t>dribbble.com/shots/1479927-Hand-Gesture-Pack</a:t>
            </a:r>
            <a:r>
              <a:rPr lang="en-GB" sz="2100" dirty="0" smtClean="0"/>
              <a:t> (</a:t>
            </a:r>
            <a:r>
              <a:rPr lang="en-US" sz="2100" dirty="0"/>
              <a:t>Hand Gesture </a:t>
            </a:r>
            <a:r>
              <a:rPr lang="en-US" sz="2100" dirty="0" smtClean="0"/>
              <a:t>Pack by </a:t>
            </a:r>
            <a:r>
              <a:rPr lang="en-US" sz="2100" dirty="0"/>
              <a:t>Tom Johnson</a:t>
            </a:r>
            <a:r>
              <a:rPr lang="en-GB" sz="21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GB" sz="2100" dirty="0">
                <a:hlinkClick r:id="rId7"/>
              </a:rPr>
              <a:t>http://www.daenet.de/#/</a:t>
            </a:r>
            <a:r>
              <a:rPr lang="en-GB" sz="2100" dirty="0" smtClean="0">
                <a:hlinkClick r:id="rId7"/>
              </a:rPr>
              <a:t>Home</a:t>
            </a:r>
            <a:r>
              <a:rPr lang="en-GB" sz="2100" dirty="0"/>
              <a:t> (HoloLens</a:t>
            </a:r>
            <a:r>
              <a:rPr lang="en-GB" sz="21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GB" sz="2100" dirty="0">
                <a:hlinkClick r:id="rId8"/>
              </a:rPr>
              <a:t>http://www.csie.nuk.edu.tw/~</a:t>
            </a:r>
            <a:r>
              <a:rPr lang="en-GB" sz="2100" dirty="0" smtClean="0">
                <a:hlinkClick r:id="rId8"/>
              </a:rPr>
              <a:t>ayen/teach/ar/ref/Tangible%20Augmented%20Reality.pdf</a:t>
            </a:r>
            <a:r>
              <a:rPr lang="en-GB" sz="2100" dirty="0"/>
              <a:t> </a:t>
            </a:r>
            <a:r>
              <a:rPr lang="en-GB" sz="2100" dirty="0" smtClean="0"/>
              <a:t>(</a:t>
            </a:r>
            <a:r>
              <a:rPr lang="en-GB" sz="2100" dirty="0" err="1" smtClean="0"/>
              <a:t>ARGroove</a:t>
            </a:r>
            <a:r>
              <a:rPr lang="en-GB" sz="21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GB" sz="2100" dirty="0">
                <a:hlinkClick r:id="rId9"/>
              </a:rPr>
              <a:t>https://</a:t>
            </a:r>
            <a:r>
              <a:rPr lang="en-GB" sz="2100" dirty="0" smtClean="0">
                <a:hlinkClick r:id="rId9"/>
              </a:rPr>
              <a:t>arxiv.org/pdf/1603.02642.pdf</a:t>
            </a:r>
            <a:r>
              <a:rPr lang="en-GB" sz="2100" dirty="0"/>
              <a:t> </a:t>
            </a:r>
            <a:r>
              <a:rPr lang="en-GB" sz="2100" dirty="0" smtClean="0"/>
              <a:t>(Tangible </a:t>
            </a:r>
            <a:r>
              <a:rPr lang="en-GB" sz="2100" dirty="0"/>
              <a:t>Volume</a:t>
            </a:r>
            <a:r>
              <a:rPr lang="en-GB" sz="21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GB" sz="2100" dirty="0">
                <a:hlinkClick r:id="rId10"/>
              </a:rPr>
              <a:t>https://en.wikipedia.org/wiki/File:Pok%C3%A9mon_Go_-_</a:t>
            </a:r>
            <a:r>
              <a:rPr lang="en-GB" sz="2100" dirty="0" smtClean="0">
                <a:hlinkClick r:id="rId10"/>
              </a:rPr>
              <a:t>screenshot_of_map.png</a:t>
            </a:r>
            <a:r>
              <a:rPr lang="en-GB" sz="2100" dirty="0" smtClean="0"/>
              <a:t> (</a:t>
            </a:r>
            <a:r>
              <a:rPr lang="en-GB" sz="2100" dirty="0" err="1" smtClean="0"/>
              <a:t>Pokemon</a:t>
            </a:r>
            <a:r>
              <a:rPr lang="en-GB" sz="2100" dirty="0" smtClean="0"/>
              <a:t> Go)</a:t>
            </a:r>
          </a:p>
          <a:p>
            <a:pPr>
              <a:lnSpc>
                <a:spcPct val="150000"/>
              </a:lnSpc>
            </a:pPr>
            <a:r>
              <a:rPr lang="en-GB" sz="2100" dirty="0">
                <a:hlinkClick r:id="rId11"/>
              </a:rPr>
              <a:t>https://</a:t>
            </a:r>
            <a:r>
              <a:rPr lang="en-GB" sz="2100" dirty="0" smtClean="0">
                <a:hlinkClick r:id="rId11"/>
              </a:rPr>
              <a:t>experiments.withgoogle.com/ar/hidden-world</a:t>
            </a:r>
            <a:r>
              <a:rPr lang="en-GB" sz="2100" dirty="0" smtClean="0"/>
              <a:t> (Hidden World)</a:t>
            </a:r>
          </a:p>
          <a:p>
            <a:pPr>
              <a:lnSpc>
                <a:spcPct val="300000"/>
              </a:lnSpc>
            </a:pPr>
            <a:endParaRPr lang="en-GB" sz="2100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9306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859BA1E-EA13-4234-801C-4CFA3F10AC9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3614" y="1701532"/>
            <a:ext cx="10413714" cy="0"/>
          </a:xfrm>
          <a:prstGeom prst="line">
            <a:avLst/>
          </a:prstGeom>
          <a:ln>
            <a:solidFill>
              <a:srgbClr val="8773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7DD0A32-0C37-4963-A8CE-1A1D63C4D3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2" r="-1" b="15791"/>
          <a:stretch/>
        </p:blipFill>
        <p:spPr>
          <a:xfrm>
            <a:off x="9055025" y="4279514"/>
            <a:ext cx="2332303" cy="14835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DC05DA-054C-4B4B-A1C6-C816E2427B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" r="8845"/>
          <a:stretch/>
        </p:blipFill>
        <p:spPr>
          <a:xfrm>
            <a:off x="9058657" y="1905088"/>
            <a:ext cx="2328670" cy="2209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5C5159-F633-4381-979F-EEA8A81224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0" r="20963" b="2"/>
          <a:stretch/>
        </p:blipFill>
        <p:spPr>
          <a:xfrm>
            <a:off x="6566262" y="1896863"/>
            <a:ext cx="2328669" cy="3865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0BE8DF-7B94-436B-8F1F-E9E8A36F2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49128" cy="1212315"/>
          </a:xfrm>
        </p:spPr>
        <p:txBody>
          <a:bodyPr anchor="b">
            <a:normAutofit/>
          </a:bodyPr>
          <a:lstStyle/>
          <a:p>
            <a:r>
              <a:rPr lang="en-GB" sz="4000" dirty="0">
                <a:latin typeface="DS ISO 1" panose="02000506000000020003" pitchFamily="50" charset="0"/>
              </a:rPr>
              <a:t>The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6B109-DF6C-46A9-92EA-19E36EAE7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53050" cy="4351338"/>
          </a:xfrm>
        </p:spPr>
        <p:txBody>
          <a:bodyPr>
            <a:normAutofit/>
          </a:bodyPr>
          <a:lstStyle/>
          <a:p>
            <a:pPr>
              <a:buClr>
                <a:srgbClr val="877355"/>
              </a:buClr>
            </a:pPr>
            <a:r>
              <a:rPr lang="en-GB" sz="2100" dirty="0"/>
              <a:t>Ludwik Bacmaga, Modelling + Programming</a:t>
            </a:r>
          </a:p>
          <a:p>
            <a:pPr>
              <a:buClr>
                <a:srgbClr val="877355"/>
              </a:buClr>
            </a:pPr>
            <a:endParaRPr lang="en-GB" sz="2100" dirty="0"/>
          </a:p>
          <a:p>
            <a:pPr>
              <a:buClr>
                <a:srgbClr val="877355"/>
              </a:buClr>
            </a:pPr>
            <a:r>
              <a:rPr lang="en-GB" sz="2100" dirty="0"/>
              <a:t>Arnold Bukachi, Game Design + Management</a:t>
            </a:r>
          </a:p>
          <a:p>
            <a:pPr>
              <a:buClr>
                <a:srgbClr val="877355"/>
              </a:buClr>
            </a:pPr>
            <a:endParaRPr lang="en-GB" sz="2100" dirty="0"/>
          </a:p>
          <a:p>
            <a:pPr>
              <a:buClr>
                <a:srgbClr val="877355"/>
              </a:buClr>
            </a:pPr>
            <a:r>
              <a:rPr lang="en-GB" sz="2100" dirty="0"/>
              <a:t>Chun Lee, Programming</a:t>
            </a:r>
          </a:p>
        </p:txBody>
      </p:sp>
    </p:spTree>
    <p:extLst>
      <p:ext uri="{BB962C8B-B14F-4D97-AF65-F5344CB8AC3E}">
        <p14:creationId xmlns:p14="http://schemas.microsoft.com/office/powerpoint/2010/main" val="2709484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859BA1E-EA13-4234-801C-4CFA3F10AC9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3614" y="1701532"/>
            <a:ext cx="10413714" cy="0"/>
          </a:xfrm>
          <a:prstGeom prst="line">
            <a:avLst/>
          </a:prstGeom>
          <a:ln>
            <a:solidFill>
              <a:srgbClr val="8773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70BE8DF-7B94-436B-8F1F-E9E8A36F2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49128" cy="1212315"/>
          </a:xfrm>
        </p:spPr>
        <p:txBody>
          <a:bodyPr anchor="b">
            <a:normAutofit/>
          </a:bodyPr>
          <a:lstStyle/>
          <a:p>
            <a:r>
              <a:rPr lang="en-GB" sz="4000" dirty="0">
                <a:solidFill>
                  <a:schemeClr val="bg1"/>
                </a:solidFill>
                <a:latin typeface="DS ISO 1" panose="02000506000000020003" pitchFamily="50" charset="0"/>
              </a:rPr>
              <a:t>The Project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6F029E3-437B-4246-9285-485BD74F5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0732"/>
            <a:ext cx="10515600" cy="14890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10000" b="1" dirty="0">
                <a:solidFill>
                  <a:srgbClr val="FF3300"/>
                </a:solidFill>
                <a:latin typeface="AR ESSENCE" panose="02000000000000000000" pitchFamily="2" charset="0"/>
              </a:rPr>
              <a:t>NINJA!</a:t>
            </a:r>
            <a:r>
              <a:rPr lang="en-GB" sz="10000" b="1" dirty="0">
                <a:solidFill>
                  <a:schemeClr val="bg1"/>
                </a:solidFill>
              </a:rPr>
              <a:t> </a:t>
            </a:r>
            <a:r>
              <a:rPr lang="en-GB" sz="100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Britannic Bold" panose="020B0903060703020204" pitchFamily="34" charset="0"/>
              </a:rPr>
              <a:t>Shine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81241B-F673-4DF8-AA5A-2E8944BAB345}"/>
              </a:ext>
            </a:extLst>
          </p:cNvPr>
          <p:cNvSpPr txBox="1"/>
          <p:nvPr/>
        </p:nvSpPr>
        <p:spPr>
          <a:xfrm>
            <a:off x="9237590" y="6398455"/>
            <a:ext cx="2822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</a:rPr>
              <a:t>Logo design subject to change. All rights reserved.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6569EC-63D5-4662-BD22-16AFA26626F0}"/>
              </a:ext>
            </a:extLst>
          </p:cNvPr>
          <p:cNvSpPr txBox="1"/>
          <p:nvPr/>
        </p:nvSpPr>
        <p:spPr>
          <a:xfrm>
            <a:off x="2410557" y="3853961"/>
            <a:ext cx="7370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pc="600" dirty="0">
                <a:solidFill>
                  <a:srgbClr val="FF3300"/>
                </a:solidFill>
                <a:latin typeface="DS ISO 1" panose="02000506000000020003" pitchFamily="50" charset="0"/>
              </a:rPr>
              <a:t>Augmented Reality Stealth Puzzler</a:t>
            </a:r>
          </a:p>
        </p:txBody>
      </p:sp>
    </p:spTree>
    <p:extLst>
      <p:ext uri="{BB962C8B-B14F-4D97-AF65-F5344CB8AC3E}">
        <p14:creationId xmlns:p14="http://schemas.microsoft.com/office/powerpoint/2010/main" val="1792877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E48D857-627A-41D1-A621-77D59DDF2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721" y="1765528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bg1"/>
                </a:solidFill>
                <a:latin typeface="DS ISO 1" panose="02000506000000020003" pitchFamily="50" charset="0"/>
              </a:rPr>
              <a:t>The Research</a:t>
            </a:r>
          </a:p>
        </p:txBody>
      </p:sp>
      <p:pic>
        <p:nvPicPr>
          <p:cNvPr id="24" name="Content Placeholder 11">
            <a:extLst>
              <a:ext uri="{FF2B5EF4-FFF2-40B4-BE49-F238E27FC236}">
                <a16:creationId xmlns:a16="http://schemas.microsoft.com/office/drawing/2014/main" id="{6DACD7BA-C595-4DDE-B4F2-1312DDADE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9581" y="479438"/>
            <a:ext cx="2729879" cy="27298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C91211-13C9-4A23-BE5D-8365E1B27598}"/>
              </a:ext>
            </a:extLst>
          </p:cNvPr>
          <p:cNvSpPr txBox="1"/>
          <p:nvPr/>
        </p:nvSpPr>
        <p:spPr>
          <a:xfrm>
            <a:off x="5345723" y="479438"/>
            <a:ext cx="5969977" cy="4784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GB" sz="3600" dirty="0"/>
              <a:t>INSERT 1</a:t>
            </a:r>
            <a:r>
              <a:rPr lang="en-GB" sz="3600" baseline="30000" dirty="0"/>
              <a:t>st</a:t>
            </a:r>
            <a:r>
              <a:rPr lang="en-GB" sz="3600" dirty="0"/>
              <a:t> point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GB" sz="3600" dirty="0"/>
              <a:t>INSERT 2</a:t>
            </a:r>
            <a:r>
              <a:rPr lang="en-GB" sz="3600" baseline="30000" dirty="0"/>
              <a:t>nd</a:t>
            </a:r>
            <a:r>
              <a:rPr lang="en-GB" sz="3600" dirty="0"/>
              <a:t> point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GB" sz="3600" dirty="0"/>
              <a:t>INSERT 3</a:t>
            </a:r>
            <a:r>
              <a:rPr lang="en-GB" sz="3600" baseline="30000" dirty="0"/>
              <a:t>rd</a:t>
            </a:r>
            <a:r>
              <a:rPr lang="en-GB" sz="3600" dirty="0"/>
              <a:t> point</a:t>
            </a:r>
          </a:p>
        </p:txBody>
      </p:sp>
    </p:spTree>
    <p:extLst>
      <p:ext uri="{BB962C8B-B14F-4D97-AF65-F5344CB8AC3E}">
        <p14:creationId xmlns:p14="http://schemas.microsoft.com/office/powerpoint/2010/main" val="1861028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E48D857-627A-41D1-A621-77D59DDF2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721" y="1765528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bg1"/>
                </a:solidFill>
                <a:latin typeface="DS ISO 1" panose="02000506000000020003" pitchFamily="50" charset="0"/>
              </a:rPr>
              <a:t>The Research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D2A815-19A5-448D-90FB-B276CC5573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2" r="-1" b="15791"/>
          <a:stretch/>
        </p:blipFill>
        <p:spPr>
          <a:xfrm>
            <a:off x="995849" y="1003875"/>
            <a:ext cx="3014376" cy="19173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0DB016-52D3-4009-ACE0-CC5746BFCE91}"/>
              </a:ext>
            </a:extLst>
          </p:cNvPr>
          <p:cNvSpPr txBox="1"/>
          <p:nvPr/>
        </p:nvSpPr>
        <p:spPr>
          <a:xfrm>
            <a:off x="5345723" y="479438"/>
            <a:ext cx="6133263" cy="5319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sz="4000" dirty="0">
                <a:latin typeface="Bell MT" panose="02020503060305020303" pitchFamily="18" charset="0"/>
              </a:rPr>
              <a:t>How physical environment interact with </a:t>
            </a:r>
            <a:endParaRPr lang="en-US" sz="4000" dirty="0" smtClean="0">
              <a:latin typeface="Bell MT" panose="02020503060305020303" pitchFamily="18" charset="0"/>
            </a:endParaRPr>
          </a:p>
          <a:p>
            <a:pPr>
              <a:lnSpc>
                <a:spcPct val="300000"/>
              </a:lnSpc>
            </a:pPr>
            <a:r>
              <a:rPr lang="en-US" sz="4000" dirty="0" smtClean="0">
                <a:latin typeface="Bell MT" panose="02020503060305020303" pitchFamily="18" charset="0"/>
              </a:rPr>
              <a:t>Augmented </a:t>
            </a:r>
            <a:r>
              <a:rPr lang="en-US" sz="4000" dirty="0">
                <a:latin typeface="Bell MT" panose="02020503060305020303" pitchFamily="18" charset="0"/>
              </a:rPr>
              <a:t>Reality</a:t>
            </a:r>
            <a:endParaRPr lang="en-GB" sz="4000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431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859BA1E-EA13-4234-801C-4CFA3F10AC9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3614" y="1701532"/>
            <a:ext cx="10413714" cy="0"/>
          </a:xfrm>
          <a:prstGeom prst="line">
            <a:avLst/>
          </a:prstGeom>
          <a:ln>
            <a:solidFill>
              <a:srgbClr val="8773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70BE8DF-7B94-436B-8F1F-E9E8A36F2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49128" cy="1212315"/>
          </a:xfrm>
        </p:spPr>
        <p:txBody>
          <a:bodyPr anchor="b">
            <a:normAutofit/>
          </a:bodyPr>
          <a:lstStyle/>
          <a:p>
            <a:r>
              <a:rPr lang="en-GB" sz="4000" dirty="0">
                <a:latin typeface="DS ISO 1" panose="02000506000000020003" pitchFamily="50" charset="0"/>
              </a:rPr>
              <a:t>Natural UI</a:t>
            </a:r>
            <a:endParaRPr lang="en-GB" sz="4000" dirty="0">
              <a:latin typeface="DS ISO 1" panose="02000506000000020003" pitchFamily="50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67DFE6E-A359-4501-AD43-7BAE3B9BD541}"/>
              </a:ext>
            </a:extLst>
          </p:cNvPr>
          <p:cNvSpPr txBox="1">
            <a:spLocks/>
          </p:cNvSpPr>
          <p:nvPr/>
        </p:nvSpPr>
        <p:spPr>
          <a:xfrm>
            <a:off x="922671" y="199560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GB" sz="3600" dirty="0"/>
          </a:p>
        </p:txBody>
      </p:sp>
      <p:pic>
        <p:nvPicPr>
          <p:cNvPr id="1026" name="Picture 2" descr="https://speckyboy.com/wp-content/uploads/2015/11/gesture-icons-free-set-14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24" y="1958128"/>
            <a:ext cx="64496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daenet.de/images/slides/hololens/hololens-industrie-enginyeers-sh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004" y="-1241960"/>
            <a:ext cx="676275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oddcast.com/images/technologies/voice-recognition_illustrati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530" y="4755340"/>
            <a:ext cx="6515100" cy="200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170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859BA1E-EA13-4234-801C-4CFA3F10AC9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3614" y="1701532"/>
            <a:ext cx="10413714" cy="0"/>
          </a:xfrm>
          <a:prstGeom prst="line">
            <a:avLst/>
          </a:prstGeom>
          <a:ln>
            <a:solidFill>
              <a:srgbClr val="8773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70BE8DF-7B94-436B-8F1F-E9E8A36F2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49128" cy="1212315"/>
          </a:xfrm>
        </p:spPr>
        <p:txBody>
          <a:bodyPr anchor="b">
            <a:normAutofit/>
          </a:bodyPr>
          <a:lstStyle/>
          <a:p>
            <a:r>
              <a:rPr lang="en-GB" sz="4000" dirty="0">
                <a:latin typeface="DS ISO 1" panose="02000506000000020003" pitchFamily="50" charset="0"/>
              </a:rPr>
              <a:t>Tangible UI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67DFE6E-A359-4501-AD43-7BAE3B9BD541}"/>
              </a:ext>
            </a:extLst>
          </p:cNvPr>
          <p:cNvSpPr txBox="1">
            <a:spLocks/>
          </p:cNvSpPr>
          <p:nvPr/>
        </p:nvSpPr>
        <p:spPr>
          <a:xfrm>
            <a:off x="922671" y="199560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GB" sz="3600" dirty="0"/>
          </a:p>
        </p:txBody>
      </p:sp>
      <p:pic>
        <p:nvPicPr>
          <p:cNvPr id="6" name="image5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567544" y="2087705"/>
            <a:ext cx="3624942" cy="4259242"/>
          </a:xfrm>
          <a:prstGeom prst="rect">
            <a:avLst/>
          </a:prstGeom>
          <a:ln/>
        </p:spPr>
      </p:pic>
      <p:pic>
        <p:nvPicPr>
          <p:cNvPr id="7" name="image6.png" descr="tangiblevolume.png"/>
          <p:cNvPicPr>
            <a:picLocks noGrp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5764362" y="2715223"/>
            <a:ext cx="4353533" cy="280074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24370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859BA1E-EA13-4234-801C-4CFA3F10AC9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3614" y="1701532"/>
            <a:ext cx="10413714" cy="0"/>
          </a:xfrm>
          <a:prstGeom prst="line">
            <a:avLst/>
          </a:prstGeom>
          <a:ln>
            <a:solidFill>
              <a:srgbClr val="8773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70BE8DF-7B94-436B-8F1F-E9E8A36F2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49128" cy="1212315"/>
          </a:xfrm>
        </p:spPr>
        <p:txBody>
          <a:bodyPr anchor="b">
            <a:normAutofit/>
          </a:bodyPr>
          <a:lstStyle/>
          <a:p>
            <a:r>
              <a:rPr lang="en-GB" sz="4000" dirty="0">
                <a:latin typeface="DS ISO 1" panose="02000506000000020003" pitchFamily="50" charset="0"/>
              </a:rPr>
              <a:t>Location-based AR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67DFE6E-A359-4501-AD43-7BAE3B9BD541}"/>
              </a:ext>
            </a:extLst>
          </p:cNvPr>
          <p:cNvSpPr txBox="1">
            <a:spLocks/>
          </p:cNvSpPr>
          <p:nvPr/>
        </p:nvSpPr>
        <p:spPr>
          <a:xfrm>
            <a:off x="922671" y="199560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GB" sz="3600" dirty="0"/>
          </a:p>
        </p:txBody>
      </p:sp>
      <p:pic>
        <p:nvPicPr>
          <p:cNvPr id="6" name="image3.png" descr="Pokémon_Go_-_screenshot_of_map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7323607" y="1825625"/>
            <a:ext cx="3132121" cy="4702111"/>
          </a:xfrm>
          <a:prstGeom prst="rect">
            <a:avLst/>
          </a:prstGeom>
          <a:ln/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43" y="2544203"/>
            <a:ext cx="5790300" cy="325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1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E48D857-627A-41D1-A621-77D59DDF2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721" y="1765528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bg1"/>
                </a:solidFill>
                <a:latin typeface="DS ISO 1" panose="02000506000000020003" pitchFamily="50" charset="0"/>
              </a:rPr>
              <a:t>The Research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33956AA-98A2-449C-9B90-7628B16030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" r="8845"/>
          <a:stretch/>
        </p:blipFill>
        <p:spPr>
          <a:xfrm>
            <a:off x="1065216" y="480517"/>
            <a:ext cx="2875641" cy="2728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7D4AC0-3DE5-400C-8595-E381D0FBD4FE}"/>
              </a:ext>
            </a:extLst>
          </p:cNvPr>
          <p:cNvSpPr txBox="1"/>
          <p:nvPr/>
        </p:nvSpPr>
        <p:spPr>
          <a:xfrm>
            <a:off x="5345723" y="479438"/>
            <a:ext cx="596997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GB" sz="3600" dirty="0"/>
              <a:t>Gold mine waiting to be dug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GB" sz="3600" dirty="0"/>
              <a:t>MekaMon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GB" sz="3600" dirty="0"/>
              <a:t>Future add-on to product</a:t>
            </a:r>
          </a:p>
        </p:txBody>
      </p:sp>
    </p:spTree>
    <p:extLst>
      <p:ext uri="{BB962C8B-B14F-4D97-AF65-F5344CB8AC3E}">
        <p14:creationId xmlns:p14="http://schemas.microsoft.com/office/powerpoint/2010/main" val="24397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</TotalTime>
  <Words>186</Words>
  <Application>Microsoft Office PowerPoint</Application>
  <PresentationFormat>宽屏</PresentationFormat>
  <Paragraphs>45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AR ESSENCE</vt:lpstr>
      <vt:lpstr>DS ISO 1</vt:lpstr>
      <vt:lpstr>新細明體</vt:lpstr>
      <vt:lpstr>游ゴシック</vt:lpstr>
      <vt:lpstr>Arial</vt:lpstr>
      <vt:lpstr>Bell MT</vt:lpstr>
      <vt:lpstr>Britannic Bold</vt:lpstr>
      <vt:lpstr>Calibri</vt:lpstr>
      <vt:lpstr>Calibri Light</vt:lpstr>
      <vt:lpstr>Office Theme</vt:lpstr>
      <vt:lpstr>Welcome, Player</vt:lpstr>
      <vt:lpstr>The Team</vt:lpstr>
      <vt:lpstr>The Project</vt:lpstr>
      <vt:lpstr>The Research</vt:lpstr>
      <vt:lpstr>The Research</vt:lpstr>
      <vt:lpstr>Natural UI</vt:lpstr>
      <vt:lpstr>Tangible UI</vt:lpstr>
      <vt:lpstr>Location-based AR</vt:lpstr>
      <vt:lpstr>The Research</vt:lpstr>
      <vt:lpstr>Tech Demo</vt:lpstr>
      <vt:lpstr>Thanks!</vt:lpstr>
      <vt:lpstr>Shout Outs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Player</dc:title>
  <dc:creator>(s) Arnold Bukachi</dc:creator>
  <cp:lastModifiedBy>李進</cp:lastModifiedBy>
  <cp:revision>47</cp:revision>
  <dcterms:created xsi:type="dcterms:W3CDTF">2017-10-30T12:46:39Z</dcterms:created>
  <dcterms:modified xsi:type="dcterms:W3CDTF">2017-11-01T00:32:16Z</dcterms:modified>
</cp:coreProperties>
</file>